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Inconsolata"/>
      <p:regular r:id="rId30"/>
      <p:bold r:id="rId31"/>
    </p:embeddedFont>
    <p:embeddedFont>
      <p:font typeface="Fira Sans"/>
      <p:regular r:id="rId32"/>
      <p:bold r:id="rId33"/>
      <p:italic r:id="rId34"/>
      <p:boldItalic r:id="rId35"/>
    </p:embeddedFont>
    <p:embeddedFont>
      <p:font typeface="Fira Sans Light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  <p:embeddedFont>
      <p:font typeface="Zilla Slab Light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113">
          <p15:clr>
            <a:srgbClr val="9AA0A6"/>
          </p15:clr>
        </p15:guide>
        <p15:guide id="4" pos="5669">
          <p15:clr>
            <a:srgbClr val="9AA0A6"/>
          </p15:clr>
        </p15:guide>
        <p15:guide id="5" orient="horz" pos="3118">
          <p15:clr>
            <a:srgbClr val="9AA0A6"/>
          </p15:clr>
        </p15:guide>
        <p15:guide id="6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3"/>
        <p:guide pos="5669"/>
        <p:guide pos="3118" orient="horz"/>
        <p:guide pos="5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slide" Target="slides/slide17.xml"/><Relationship Id="rId44" Type="http://schemas.openxmlformats.org/officeDocument/2006/relationships/font" Target="fonts/ZillaSlabLight-bold.fntdata"/><Relationship Id="rId21" Type="http://schemas.openxmlformats.org/officeDocument/2006/relationships/slide" Target="slides/slide16.xml"/><Relationship Id="rId43" Type="http://schemas.openxmlformats.org/officeDocument/2006/relationships/font" Target="fonts/HelveticaNeueLigh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ZillaSlab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consolata-bold.fntdata"/><Relationship Id="rId30" Type="http://schemas.openxmlformats.org/officeDocument/2006/relationships/font" Target="fonts/Inconsolata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-bold.fntdata"/><Relationship Id="rId10" Type="http://schemas.openxmlformats.org/officeDocument/2006/relationships/slide" Target="slides/slide5.xml"/><Relationship Id="rId32" Type="http://schemas.openxmlformats.org/officeDocument/2006/relationships/font" Target="fonts/FiraSans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-italic.fntdata"/><Relationship Id="rId15" Type="http://schemas.openxmlformats.org/officeDocument/2006/relationships/slide" Target="slides/slide10.xml"/><Relationship Id="rId37" Type="http://schemas.openxmlformats.org/officeDocument/2006/relationships/font" Target="fonts/FiraSansLight-bold.fntdata"/><Relationship Id="rId14" Type="http://schemas.openxmlformats.org/officeDocument/2006/relationships/slide" Target="slides/slide9.xml"/><Relationship Id="rId36" Type="http://schemas.openxmlformats.org/officeDocument/2006/relationships/font" Target="fonts/FiraSansLight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FiraSans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0cee2026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0cee2026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10eec319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10eec319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10eec319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10eec319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79333c7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79333c7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d4d454c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0d4d454c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0d4d454c8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0d4d454c8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0d4d454c8_1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0d4d454c8_1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d4d454c8_1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d4d454c8_1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d4d454c8_1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d4d454c8_1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0d4d454c8_1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0d4d454c8_1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0d4d454c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0d4d454c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79333c7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79333c7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de tudo queria deixar dois pontos claros: não sou especialista em Git, mas tenho alguma experiência, então, caso alguém encontre algum erro, ou discorde de algum ponto, não hesite em apontar.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d4d454c8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d4d454c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0d4d454c8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0d4d454c8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d4d454c8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d4d454c8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ee979b48a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ee979b48a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0d4d454c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0d4d454c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79333c79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79333c79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segunda coisa: git, mesmo que só o básico, é um assunto bastante extenso, por isso, dividi a apresentação em duas partes - nesta parte vou mostrar os principais conceitos que você precisa entender para usar o git - se houver tempo, mostrarei os comandos mais básicos.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d4d454c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d4d454c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0d4d454c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0d4d454c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0d4d454c8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0d4d454c8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0d4d454c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0d4d454c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0d4d454c8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0d4d454c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0d4d454c8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0d4d454c8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49B93"/>
              </a:buClr>
              <a:buSzPts val="4800"/>
              <a:buNone/>
              <a:defRPr sz="4800">
                <a:solidFill>
                  <a:srgbClr val="149B9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">
  <p:cSld name="TITLE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ctrTitle"/>
          </p:nvPr>
        </p:nvSpPr>
        <p:spPr>
          <a:xfrm>
            <a:off x="315575" y="1136475"/>
            <a:ext cx="8520600" cy="19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12"/>
          <p:cNvSpPr txBox="1"/>
          <p:nvPr>
            <p:ph idx="1" type="subTitle"/>
          </p:nvPr>
        </p:nvSpPr>
        <p:spPr>
          <a:xfrm>
            <a:off x="315575" y="3127825"/>
            <a:ext cx="8520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5E7C"/>
              </a:buClr>
              <a:buSzPts val="2800"/>
              <a:buNone/>
              <a:defRPr sz="2800">
                <a:solidFill>
                  <a:srgbClr val="C85E7C"/>
                </a:solidFill>
                <a:highlight>
                  <a:srgbClr val="32293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4C"/>
              </a:buClr>
              <a:buSzPts val="2800"/>
              <a:buNone/>
              <a:defRPr sz="2800">
                <a:solidFill>
                  <a:srgbClr val="DD464C"/>
                </a:solidFill>
              </a:defRPr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25" y="98299"/>
            <a:ext cx="860551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25" y="99475"/>
            <a:ext cx="747312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/>
        </p:nvSpPr>
        <p:spPr>
          <a:xfrm>
            <a:off x="667450" y="4044600"/>
            <a:ext cx="2989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DD464C"/>
                </a:solidFill>
                <a:highlight>
                  <a:srgbClr val="322931"/>
                </a:highlight>
                <a:latin typeface="Fira Sans"/>
                <a:ea typeface="Fira Sans"/>
                <a:cs typeface="Fira Sans"/>
                <a:sym typeface="Fira Sans"/>
              </a:rPr>
              <a:t>André Estevam</a:t>
            </a:r>
            <a:endParaRPr b="1" sz="2200">
              <a:solidFill>
                <a:srgbClr val="DD464C"/>
              </a:solidFill>
              <a:highlight>
                <a:srgbClr val="32293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DD464C"/>
                </a:solidFill>
                <a:highlight>
                  <a:srgbClr val="322931"/>
                </a:highlight>
                <a:latin typeface="Fira Sans"/>
                <a:ea typeface="Fira Sans"/>
                <a:cs typeface="Fira Sans"/>
                <a:sym typeface="Fira Sans"/>
              </a:rPr>
              <a:t>a166348@dac.unicamp.br</a:t>
            </a:r>
            <a:endParaRPr i="1" sz="1800">
              <a:solidFill>
                <a:srgbClr val="DD464C"/>
              </a:solidFill>
              <a:highlight>
                <a:srgbClr val="322931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3" name="Google Shape;53;p12"/>
          <p:cNvCxnSpPr/>
          <p:nvPr/>
        </p:nvCxnSpPr>
        <p:spPr>
          <a:xfrm>
            <a:off x="645625" y="4099150"/>
            <a:ext cx="0" cy="763800"/>
          </a:xfrm>
          <a:prstGeom prst="straightConnector1">
            <a:avLst/>
          </a:prstGeom>
          <a:noFill/>
          <a:ln cap="flat" cmpd="sng" w="38100">
            <a:solidFill>
              <a:srgbClr val="DD464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533400" y="989325"/>
            <a:ext cx="4038600" cy="32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8B19"/>
              </a:buClr>
              <a:buSzPts val="4000"/>
              <a:buNone/>
              <a:defRPr>
                <a:solidFill>
                  <a:srgbClr val="FD8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33400" y="4211654"/>
            <a:ext cx="4038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85E7C"/>
              </a:buClr>
              <a:buSzPts val="1800"/>
              <a:buNone/>
              <a:defRPr>
                <a:solidFill>
                  <a:srgbClr val="C85E7C"/>
                </a:solidFill>
                <a:highlight>
                  <a:srgbClr val="32293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buNone/>
              <a:defRPr sz="1300"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48459" y="1521000"/>
            <a:ext cx="59424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457200" y="457200"/>
            <a:ext cx="819900" cy="819900"/>
          </a:xfrm>
          <a:prstGeom prst="rect">
            <a:avLst/>
          </a:prstGeom>
          <a:solidFill>
            <a:srgbClr val="FD8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457200" y="311700"/>
            <a:ext cx="819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rgbClr val="FDCC59"/>
                </a:solidFill>
              </a:rPr>
              <a:t>“</a:t>
            </a:r>
            <a:endParaRPr b="1" sz="9600">
              <a:solidFill>
                <a:srgbClr val="FDCC5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434575"/>
            <a:ext cx="64884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b="1"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Fira Sans Light"/>
              <a:buChar char="▪"/>
              <a:defRPr sz="1800"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34575"/>
            <a:ext cx="64884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457200" y="2571775"/>
            <a:ext cx="31212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3766505" y="2571775"/>
            <a:ext cx="31212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57200" y="434575"/>
            <a:ext cx="64884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57200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3223964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34" name="Google Shape;34;p7"/>
          <p:cNvSpPr txBox="1"/>
          <p:nvPr>
            <p:ph idx="3" type="body"/>
          </p:nvPr>
        </p:nvSpPr>
        <p:spPr>
          <a:xfrm>
            <a:off x="5990727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57200" y="434575"/>
            <a:ext cx="64884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title">
  <p:cSld name="TITLE_ONL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04800" y="3492738"/>
            <a:ext cx="4114800" cy="14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322931"/>
            </a:gs>
            <a:gs pos="100000">
              <a:srgbClr val="12121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4225" y="4275"/>
            <a:ext cx="6859500" cy="5143500"/>
          </a:xfrm>
          <a:prstGeom prst="rect">
            <a:avLst/>
          </a:prstGeom>
          <a:gradFill>
            <a:gsLst>
              <a:gs pos="0">
                <a:srgbClr val="000208">
                  <a:alpha val="0"/>
                </a:srgbClr>
              </a:gs>
              <a:gs pos="100000">
                <a:srgbClr val="000208">
                  <a:alpha val="59607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434575"/>
            <a:ext cx="64884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90BF"/>
              </a:buClr>
              <a:buSzPts val="4000"/>
              <a:buFont typeface="Fira Sans"/>
              <a:buNone/>
              <a:defRPr sz="4000">
                <a:solidFill>
                  <a:srgbClr val="1290BF"/>
                </a:solidFill>
                <a:highlight>
                  <a:srgbClr val="322931"/>
                </a:highlight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▫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800"/>
              <a:buFont typeface="Fira Sans"/>
              <a:buChar char="▪"/>
              <a:defRPr sz="1800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1pPr>
            <a:lvl2pPr lvl="1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2pPr>
            <a:lvl3pPr lvl="2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3pPr>
            <a:lvl4pPr lvl="3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4pPr>
            <a:lvl5pPr lvl="4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5pPr>
            <a:lvl6pPr lvl="5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6pPr>
            <a:lvl7pPr lvl="6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7pPr>
            <a:lvl8pPr lvl="7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8pPr>
            <a:lvl9pPr lvl="8" algn="r">
              <a:buNone/>
              <a:defRPr b="1" sz="1800">
                <a:solidFill>
                  <a:srgbClr val="8FC13E"/>
                </a:solidFill>
                <a:highlight>
                  <a:srgbClr val="5D3658"/>
                </a:highlight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Relationship Id="rId7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t.stackoverflow.com/a/168974" TargetMode="External"/><Relationship Id="rId4" Type="http://schemas.openxmlformats.org/officeDocument/2006/relationships/hyperlink" Target="https://www.atlassian.com/git/tutorials/git-ssh" TargetMode="External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tlassian.com/br/git/tutorials/install-git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join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-scm.com/downloads/guis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sktop.github.com/" TargetMode="External"/><Relationship Id="rId4" Type="http://schemas.openxmlformats.org/officeDocument/2006/relationships/hyperlink" Target="https://www.gitkraken.com/" TargetMode="External"/><Relationship Id="rId5" Type="http://schemas.openxmlformats.org/officeDocument/2006/relationships/hyperlink" Target="https://github.com/FredrikNoren/ungit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15.png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5575" y="1136475"/>
            <a:ext cx="8520600" cy="19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e GitHub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5575" y="3127825"/>
            <a:ext cx="8520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comandos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25" y="129050"/>
            <a:ext cx="6182724" cy="183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25" y="2058900"/>
            <a:ext cx="6182727" cy="28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44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379"/>
            <a:ext cx="9143999" cy="459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25"/>
          <p:cNvSpPr txBox="1"/>
          <p:nvPr>
            <p:ph type="title"/>
          </p:nvPr>
        </p:nvSpPr>
        <p:spPr>
          <a:xfrm>
            <a:off x="457200" y="434575"/>
            <a:ext cx="6488400" cy="9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IDEs e Extensões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559050" y="1293350"/>
            <a:ext cx="44748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pt-BR"/>
              <a:t>Diversas </a:t>
            </a:r>
            <a:r>
              <a:rPr b="0" i="1" lang="pt-BR"/>
              <a:t>IDEs (Integrated development environment)  </a:t>
            </a:r>
            <a:r>
              <a:rPr b="0" lang="pt-BR"/>
              <a:t>possuem opções visuais para fazer as operações mais comuns.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0" l="0" r="27023" t="0"/>
          <a:stretch/>
        </p:blipFill>
        <p:spPr>
          <a:xfrm rot="-2005829">
            <a:off x="7064250" y="2187856"/>
            <a:ext cx="5979277" cy="2371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3436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4294967295" type="body"/>
          </p:nvPr>
        </p:nvSpPr>
        <p:spPr>
          <a:xfrm>
            <a:off x="5114950" y="584475"/>
            <a:ext cx="38853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2"/>
                </a:solidFill>
              </a:rPr>
              <a:t>Muitas funcionalidades através de </a:t>
            </a:r>
            <a:r>
              <a:rPr lang="pt-BR" sz="1500">
                <a:solidFill>
                  <a:srgbClr val="FD8B19"/>
                </a:solidFill>
              </a:rPr>
              <a:t>botões</a:t>
            </a:r>
            <a:endParaRPr sz="1500">
              <a:solidFill>
                <a:srgbClr val="FD8B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2"/>
                </a:solidFill>
              </a:rPr>
              <a:t>Auxílio para </a:t>
            </a:r>
            <a:r>
              <a:rPr lang="pt-BR" sz="1500">
                <a:solidFill>
                  <a:srgbClr val="FD8B19"/>
                </a:solidFill>
              </a:rPr>
              <a:t>conflitos de merge;</a:t>
            </a:r>
            <a:endParaRPr sz="1500">
              <a:solidFill>
                <a:srgbClr val="FD8B19"/>
              </a:solidFill>
            </a:endParaRPr>
          </a:p>
        </p:txBody>
      </p:sp>
      <p:cxnSp>
        <p:nvCxnSpPr>
          <p:cNvPr id="156" name="Google Shape;156;p26"/>
          <p:cNvCxnSpPr>
            <a:endCxn id="155" idx="1"/>
          </p:cNvCxnSpPr>
          <p:nvPr/>
        </p:nvCxnSpPr>
        <p:spPr>
          <a:xfrm flipH="1" rot="10800000">
            <a:off x="3781150" y="924525"/>
            <a:ext cx="1333800" cy="274800"/>
          </a:xfrm>
          <a:prstGeom prst="straightConnector1">
            <a:avLst/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6"/>
          <p:cNvSpPr txBox="1"/>
          <p:nvPr>
            <p:ph idx="4294967295" type="body"/>
          </p:nvPr>
        </p:nvSpPr>
        <p:spPr>
          <a:xfrm>
            <a:off x="5153550" y="1335875"/>
            <a:ext cx="41226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2"/>
                </a:solidFill>
              </a:rPr>
              <a:t>Histórico de alterações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2"/>
                </a:solidFill>
              </a:rPr>
              <a:t>Visualização</a:t>
            </a:r>
            <a:r>
              <a:rPr lang="pt-BR" sz="1500">
                <a:solidFill>
                  <a:schemeClr val="lt2"/>
                </a:solidFill>
              </a:rPr>
              <a:t> de </a:t>
            </a:r>
            <a:r>
              <a:rPr lang="pt-BR" sz="1500">
                <a:solidFill>
                  <a:srgbClr val="FD8B19"/>
                </a:solidFill>
              </a:rPr>
              <a:t>versões antigas;</a:t>
            </a:r>
            <a:endParaRPr sz="1500">
              <a:solidFill>
                <a:srgbClr val="FD8B19"/>
              </a:solidFill>
            </a:endParaRPr>
          </a:p>
        </p:txBody>
      </p:sp>
      <p:sp>
        <p:nvSpPr>
          <p:cNvPr id="158" name="Google Shape;158;p26"/>
          <p:cNvSpPr txBox="1"/>
          <p:nvPr>
            <p:ph idx="4294967295" type="body"/>
          </p:nvPr>
        </p:nvSpPr>
        <p:spPr>
          <a:xfrm>
            <a:off x="5114950" y="2087275"/>
            <a:ext cx="39906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2"/>
                </a:solidFill>
              </a:rPr>
              <a:t>Mostra linha a linha quem e quando a escreveu ou alterou (</a:t>
            </a:r>
            <a:r>
              <a:rPr lang="pt-BR" sz="1500">
                <a:solidFill>
                  <a:srgbClr val="FF9900"/>
                </a:solidFill>
              </a:rPr>
              <a:t>quem é o culpado</a:t>
            </a:r>
            <a:r>
              <a:rPr lang="pt-BR" sz="1500">
                <a:solidFill>
                  <a:schemeClr val="lt2"/>
                </a:solidFill>
              </a:rPr>
              <a:t>);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159" name="Google Shape;159;p26"/>
          <p:cNvSpPr txBox="1"/>
          <p:nvPr>
            <p:ph idx="4294967295" type="body"/>
          </p:nvPr>
        </p:nvSpPr>
        <p:spPr>
          <a:xfrm>
            <a:off x="5153400" y="2767375"/>
            <a:ext cx="39906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2"/>
                </a:solidFill>
              </a:rPr>
              <a:t>Mostra a árvore de </a:t>
            </a:r>
            <a:r>
              <a:rPr lang="pt-BR" sz="1500">
                <a:solidFill>
                  <a:srgbClr val="FF9900"/>
                </a:solidFill>
              </a:rPr>
              <a:t>branches</a:t>
            </a:r>
            <a:r>
              <a:rPr lang="pt-BR" sz="1500">
                <a:solidFill>
                  <a:schemeClr val="lt2"/>
                </a:solidFill>
              </a:rPr>
              <a:t> de forma </a:t>
            </a:r>
            <a:r>
              <a:rPr lang="pt-BR" sz="1500">
                <a:solidFill>
                  <a:srgbClr val="FF9900"/>
                </a:solidFill>
              </a:rPr>
              <a:t>gráfica.</a:t>
            </a:r>
            <a:endParaRPr sz="1500">
              <a:solidFill>
                <a:srgbClr val="FF9900"/>
              </a:solidFill>
            </a:endParaRPr>
          </a:p>
        </p:txBody>
      </p:sp>
      <p:cxnSp>
        <p:nvCxnSpPr>
          <p:cNvPr id="160" name="Google Shape;160;p26"/>
          <p:cNvCxnSpPr>
            <a:endCxn id="157" idx="1"/>
          </p:cNvCxnSpPr>
          <p:nvPr/>
        </p:nvCxnSpPr>
        <p:spPr>
          <a:xfrm flipH="1" rot="10800000">
            <a:off x="3750750" y="1675925"/>
            <a:ext cx="1402800" cy="165000"/>
          </a:xfrm>
          <a:prstGeom prst="straightConnector1">
            <a:avLst/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6"/>
          <p:cNvCxnSpPr>
            <a:endCxn id="158" idx="1"/>
          </p:cNvCxnSpPr>
          <p:nvPr/>
        </p:nvCxnSpPr>
        <p:spPr>
          <a:xfrm flipH="1" rot="10800000">
            <a:off x="3750550" y="2427325"/>
            <a:ext cx="1364400" cy="4500"/>
          </a:xfrm>
          <a:prstGeom prst="straightConnector1">
            <a:avLst/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6"/>
          <p:cNvCxnSpPr>
            <a:endCxn id="159" idx="1"/>
          </p:cNvCxnSpPr>
          <p:nvPr/>
        </p:nvCxnSpPr>
        <p:spPr>
          <a:xfrm flipH="1" rot="10800000">
            <a:off x="3709800" y="3107425"/>
            <a:ext cx="1443600" cy="16800"/>
          </a:xfrm>
          <a:prstGeom prst="straightConnector1">
            <a:avLst/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6"/>
          <p:cNvSpPr txBox="1"/>
          <p:nvPr>
            <p:ph idx="4294967295" type="body"/>
          </p:nvPr>
        </p:nvSpPr>
        <p:spPr>
          <a:xfrm>
            <a:off x="5114950" y="4463400"/>
            <a:ext cx="39906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2"/>
                </a:solidFill>
              </a:rPr>
              <a:t>Muitas outras...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434575"/>
            <a:ext cx="64884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um Repositório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25" y="1358275"/>
            <a:ext cx="2279250" cy="9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925" y="1358275"/>
            <a:ext cx="4080076" cy="37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13" y="152400"/>
            <a:ext cx="807676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5952200" y="4462900"/>
            <a:ext cx="21741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de trabalho</a:t>
            </a:r>
            <a:endParaRPr b="1" sz="13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 sz="13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5952500" y="2094300"/>
            <a:ext cx="21738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 sz="13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 sz="13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5952200" y="3145600"/>
            <a:ext cx="21741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 sz="13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 sz="13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86" name="Google Shape;186;p29"/>
          <p:cNvCxnSpPr>
            <a:stCxn id="187" idx="1"/>
            <a:endCxn id="188" idx="1"/>
          </p:cNvCxnSpPr>
          <p:nvPr/>
        </p:nvCxnSpPr>
        <p:spPr>
          <a:xfrm>
            <a:off x="5456825" y="684000"/>
            <a:ext cx="13200" cy="1658400"/>
          </a:xfrm>
          <a:prstGeom prst="curvedConnector3">
            <a:avLst>
              <a:gd fmla="val -1803977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25" y="4320225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9"/>
          <p:cNvGrpSpPr/>
          <p:nvPr/>
        </p:nvGrpSpPr>
        <p:grpSpPr>
          <a:xfrm>
            <a:off x="5456825" y="294900"/>
            <a:ext cx="2669475" cy="778200"/>
            <a:chOff x="4542425" y="675900"/>
            <a:chExt cx="2669475" cy="778200"/>
          </a:xfrm>
        </p:grpSpPr>
        <p:sp>
          <p:nvSpPr>
            <p:cNvPr id="191" name="Google Shape;191;p29"/>
            <p:cNvSpPr/>
            <p:nvPr/>
          </p:nvSpPr>
          <p:spPr>
            <a:xfrm>
              <a:off x="5037800" y="675900"/>
              <a:ext cx="21741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300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 sz="13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 sz="13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187" name="Google Shape;18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988" y="1953300"/>
            <a:ext cx="778200" cy="7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9"/>
          <p:cNvCxnSpPr>
            <a:stCxn id="187" idx="1"/>
            <a:endCxn id="189" idx="1"/>
          </p:cNvCxnSpPr>
          <p:nvPr/>
        </p:nvCxnSpPr>
        <p:spPr>
          <a:xfrm flipH="1">
            <a:off x="5335025" y="684000"/>
            <a:ext cx="121800" cy="3994800"/>
          </a:xfrm>
          <a:prstGeom prst="curvedConnector3">
            <a:avLst>
              <a:gd fmla="val 466995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9"/>
          <p:cNvSpPr txBox="1"/>
          <p:nvPr/>
        </p:nvSpPr>
        <p:spPr>
          <a:xfrm>
            <a:off x="4694213" y="789300"/>
            <a:ext cx="717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Clone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088" y="3136758"/>
            <a:ext cx="778200" cy="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588" y="3442550"/>
            <a:ext cx="3713275" cy="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325" y="1309193"/>
            <a:ext cx="3030149" cy="18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568325" y="189325"/>
            <a:ext cx="30300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Copie todo o repositório do GitHub para sua máquina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898325" y="4368588"/>
            <a:ext cx="21741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de trabalho</a:t>
            </a:r>
            <a:endParaRPr b="1" sz="13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 sz="13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898625" y="1999988"/>
            <a:ext cx="21738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 sz="13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 sz="13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898325" y="3051288"/>
            <a:ext cx="21741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 sz="13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 sz="13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06" name="Google Shape;206;p30"/>
          <p:cNvCxnSpPr>
            <a:stCxn id="203" idx="0"/>
            <a:endCxn id="205" idx="2"/>
          </p:cNvCxnSpPr>
          <p:nvPr/>
        </p:nvCxnSpPr>
        <p:spPr>
          <a:xfrm rot="-5400000">
            <a:off x="1679825" y="4062438"/>
            <a:ext cx="611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30"/>
          <p:cNvSpPr txBox="1"/>
          <p:nvPr/>
        </p:nvSpPr>
        <p:spPr>
          <a:xfrm>
            <a:off x="1672325" y="3928938"/>
            <a:ext cx="71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highlight>
                  <a:srgbClr val="8FC13E"/>
                </a:highlight>
                <a:latin typeface="Fira Sans"/>
                <a:ea typeface="Fira Sans"/>
                <a:cs typeface="Fira Sans"/>
                <a:sym typeface="Fira Sans"/>
              </a:rPr>
              <a:t>Add</a:t>
            </a:r>
            <a:endParaRPr>
              <a:solidFill>
                <a:srgbClr val="009900"/>
              </a:solidFill>
              <a:highlight>
                <a:srgbClr val="8FC13E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50" y="4225913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30"/>
          <p:cNvGrpSpPr/>
          <p:nvPr/>
        </p:nvGrpSpPr>
        <p:grpSpPr>
          <a:xfrm>
            <a:off x="402950" y="200588"/>
            <a:ext cx="2669475" cy="778200"/>
            <a:chOff x="4542425" y="675900"/>
            <a:chExt cx="2669475" cy="778200"/>
          </a:xfrm>
        </p:grpSpPr>
        <p:sp>
          <p:nvSpPr>
            <p:cNvPr id="210" name="Google Shape;210;p30"/>
            <p:cNvSpPr/>
            <p:nvPr/>
          </p:nvSpPr>
          <p:spPr>
            <a:xfrm>
              <a:off x="5037800" y="675900"/>
              <a:ext cx="21741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300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 sz="13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 sz="13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211" name="Google Shape;21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13" y="1858988"/>
            <a:ext cx="778200" cy="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13" y="3042446"/>
            <a:ext cx="778200" cy="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1013" y="5952200"/>
            <a:ext cx="2801173" cy="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9918" y="2802488"/>
            <a:ext cx="3209352" cy="20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10850" y="275538"/>
            <a:ext cx="78009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3978050" y="200600"/>
            <a:ext cx="30300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Faça suas alterações, acompanhe os arquivos não rastreados, na staging area e “</a:t>
            </a:r>
            <a:r>
              <a:rPr i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commitados”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 com o comando: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1525" y="1249400"/>
            <a:ext cx="1415475" cy="4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4133413" y="2016450"/>
            <a:ext cx="30300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Adicione os arquivos alterados (apenas alguns ou todos) na staging area: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898325" y="4368588"/>
            <a:ext cx="21741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de trabalho</a:t>
            </a:r>
            <a:endParaRPr b="1" sz="13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 sz="13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898625" y="1999988"/>
            <a:ext cx="21738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 sz="13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 sz="13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898325" y="3051288"/>
            <a:ext cx="21741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 sz="13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 sz="13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28" name="Google Shape;228;p31"/>
          <p:cNvCxnSpPr>
            <a:stCxn id="225" idx="0"/>
            <a:endCxn id="227" idx="2"/>
          </p:cNvCxnSpPr>
          <p:nvPr/>
        </p:nvCxnSpPr>
        <p:spPr>
          <a:xfrm rot="-5400000">
            <a:off x="1679825" y="4062438"/>
            <a:ext cx="611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31"/>
          <p:cNvCxnSpPr>
            <a:stCxn id="227" idx="0"/>
            <a:endCxn id="226" idx="2"/>
          </p:cNvCxnSpPr>
          <p:nvPr/>
        </p:nvCxnSpPr>
        <p:spPr>
          <a:xfrm rot="-5400000">
            <a:off x="1708175" y="2773488"/>
            <a:ext cx="555000" cy="600"/>
          </a:xfrm>
          <a:prstGeom prst="curvedConnector3">
            <a:avLst>
              <a:gd fmla="val 50009" name="adj1"/>
            </a:avLst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31"/>
          <p:cNvSpPr txBox="1"/>
          <p:nvPr/>
        </p:nvSpPr>
        <p:spPr>
          <a:xfrm>
            <a:off x="1493250" y="2634663"/>
            <a:ext cx="976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73763"/>
                </a:solidFill>
                <a:highlight>
                  <a:srgbClr val="1290BF"/>
                </a:highlight>
                <a:latin typeface="Fira Sans"/>
                <a:ea typeface="Fira Sans"/>
                <a:cs typeface="Fira Sans"/>
                <a:sym typeface="Fira Sans"/>
              </a:rPr>
              <a:t>Commit</a:t>
            </a:r>
            <a:endParaRPr>
              <a:solidFill>
                <a:srgbClr val="073763"/>
              </a:solidFill>
              <a:highlight>
                <a:srgbClr val="1290B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1672325" y="3928938"/>
            <a:ext cx="71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highlight>
                  <a:srgbClr val="8FC13E"/>
                </a:highlight>
                <a:latin typeface="Fira Sans"/>
                <a:ea typeface="Fira Sans"/>
                <a:cs typeface="Fira Sans"/>
                <a:sym typeface="Fira Sans"/>
              </a:rPr>
              <a:t>Add</a:t>
            </a:r>
            <a:endParaRPr>
              <a:solidFill>
                <a:srgbClr val="009900"/>
              </a:solidFill>
              <a:highlight>
                <a:srgbClr val="8FC13E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50" y="4225913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31"/>
          <p:cNvGrpSpPr/>
          <p:nvPr/>
        </p:nvGrpSpPr>
        <p:grpSpPr>
          <a:xfrm>
            <a:off x="402950" y="200588"/>
            <a:ext cx="2669475" cy="778200"/>
            <a:chOff x="4542425" y="675900"/>
            <a:chExt cx="2669475" cy="778200"/>
          </a:xfrm>
        </p:grpSpPr>
        <p:sp>
          <p:nvSpPr>
            <p:cNvPr id="234" name="Google Shape;234;p31"/>
            <p:cNvSpPr/>
            <p:nvPr/>
          </p:nvSpPr>
          <p:spPr>
            <a:xfrm>
              <a:off x="5037800" y="675900"/>
              <a:ext cx="21741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300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 sz="13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 sz="13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235" name="Google Shape;23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13" y="1858988"/>
            <a:ext cx="778200" cy="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13" y="3042446"/>
            <a:ext cx="778200" cy="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1663" y="2800350"/>
            <a:ext cx="2801173" cy="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75975" y="2426650"/>
            <a:ext cx="78009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3569475" y="200600"/>
            <a:ext cx="3030000" cy="2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Crie um pacote de alterações com os arquivos da staging area;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Utilize uma mensagem bem descritiva: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400"/>
              <a:buFont typeface="Fira Sans"/>
              <a:buChar char="●"/>
            </a:pPr>
            <a:r>
              <a:rPr b="1" i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Não faça</a:t>
            </a:r>
            <a:r>
              <a:rPr i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r>
              <a:rPr i="1" lang="pt-BR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“atualizações diversas”;</a:t>
            </a:r>
            <a:endParaRPr i="1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5D3D5"/>
              </a:buClr>
              <a:buSzPts val="1400"/>
              <a:buFont typeface="Fira Sans"/>
              <a:buChar char="●"/>
            </a:pPr>
            <a:r>
              <a:rPr b="1" i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Faça no mínimo: </a:t>
            </a:r>
            <a:r>
              <a:rPr i="1" lang="pt-BR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“este commit implementa a funcionalidade x”;</a:t>
            </a:r>
            <a:endParaRPr i="1">
              <a:solidFill>
                <a:srgbClr val="D5D3D5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6599475" y="238775"/>
            <a:ext cx="2304600" cy="30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Neste ponto você criou um pacote com uma série de alterações atreladas a um texto explicativo;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Este “pacote” está no repositório local, você é o único com acesso;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Você pode repetir o ciclo </a:t>
            </a:r>
            <a:r>
              <a:rPr i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Adicionar/alterar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i="1"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Git Add, Git Commit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 o quanto quiser.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457200" y="434575"/>
            <a:ext cx="6488400" cy="10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Notas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57200" y="1429650"/>
            <a:ext cx="7404300" cy="3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pt-BR" sz="1500"/>
              <a:t>Não sou especialista em Git, assistam com dúvidas e apontem possíveis erros;</a:t>
            </a:r>
            <a:endParaRPr b="0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pt-BR" sz="1500"/>
              <a:t>O conteúdo foi desenvolvido com base em experiência pessoal, experimentação nas ferramentas e pesquisa na documentação do git;</a:t>
            </a:r>
            <a:endParaRPr b="0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pt-BR" sz="1500"/>
              <a:t>Como este é um assunto essencialmente técnico, existem inúmeras fontes que discorrem sobre o mesmo assunto. Preferi deixar nos slides links para as fontes que utilizei ao invés de uma seção de bibliografia pois considero não confiável toda fonte que não seja a documentação oficial, assim, esses links devem ser interpretados como um “saiba mais” pois testei nas devidas ferramentas as funcionalidades que comento.</a:t>
            </a:r>
            <a:endParaRPr b="0"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898325" y="4368588"/>
            <a:ext cx="21741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de trabalho</a:t>
            </a:r>
            <a:endParaRPr b="1" sz="13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 sz="13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898625" y="1999988"/>
            <a:ext cx="21738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 sz="13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 sz="13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898325" y="3051288"/>
            <a:ext cx="21741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 sz="13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 sz="13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0" name="Google Shape;250;p32"/>
          <p:cNvCxnSpPr>
            <a:stCxn id="247" idx="0"/>
            <a:endCxn id="249" idx="2"/>
          </p:cNvCxnSpPr>
          <p:nvPr/>
        </p:nvCxnSpPr>
        <p:spPr>
          <a:xfrm rot="-5400000">
            <a:off x="1679825" y="4062438"/>
            <a:ext cx="611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2"/>
          <p:cNvCxnSpPr>
            <a:stCxn id="249" idx="0"/>
            <a:endCxn id="248" idx="2"/>
          </p:cNvCxnSpPr>
          <p:nvPr/>
        </p:nvCxnSpPr>
        <p:spPr>
          <a:xfrm rot="-5400000">
            <a:off x="1708175" y="2773488"/>
            <a:ext cx="555000" cy="600"/>
          </a:xfrm>
          <a:prstGeom prst="curvedConnector3">
            <a:avLst>
              <a:gd fmla="val 50009" name="adj1"/>
            </a:avLst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2"/>
          <p:cNvCxnSpPr>
            <a:stCxn id="248" idx="0"/>
            <a:endCxn id="253" idx="2"/>
          </p:cNvCxnSpPr>
          <p:nvPr/>
        </p:nvCxnSpPr>
        <p:spPr>
          <a:xfrm rot="-5400000">
            <a:off x="1475225" y="1489088"/>
            <a:ext cx="10212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2"/>
          <p:cNvSpPr txBox="1"/>
          <p:nvPr/>
        </p:nvSpPr>
        <p:spPr>
          <a:xfrm>
            <a:off x="1493250" y="2634663"/>
            <a:ext cx="976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73763"/>
                </a:solidFill>
                <a:highlight>
                  <a:srgbClr val="1290BF"/>
                </a:highlight>
                <a:latin typeface="Fira Sans"/>
                <a:ea typeface="Fira Sans"/>
                <a:cs typeface="Fira Sans"/>
                <a:sym typeface="Fira Sans"/>
              </a:rPr>
              <a:t>Commit</a:t>
            </a:r>
            <a:endParaRPr>
              <a:solidFill>
                <a:srgbClr val="073763"/>
              </a:solidFill>
              <a:highlight>
                <a:srgbClr val="1290B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1672325" y="3928938"/>
            <a:ext cx="71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highlight>
                  <a:srgbClr val="8FC13E"/>
                </a:highlight>
                <a:latin typeface="Fira Sans"/>
                <a:ea typeface="Fira Sans"/>
                <a:cs typeface="Fira Sans"/>
                <a:sym typeface="Fira Sans"/>
              </a:rPr>
              <a:t>Add</a:t>
            </a:r>
            <a:endParaRPr>
              <a:solidFill>
                <a:srgbClr val="009900"/>
              </a:solidFill>
              <a:highlight>
                <a:srgbClr val="8FC13E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1524300" y="1283838"/>
            <a:ext cx="976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D3658"/>
                </a:solidFill>
                <a:highlight>
                  <a:srgbClr val="FF66CC"/>
                </a:highlight>
                <a:latin typeface="Fira Sans"/>
                <a:ea typeface="Fira Sans"/>
                <a:cs typeface="Fira Sans"/>
                <a:sym typeface="Fira Sans"/>
              </a:rPr>
              <a:t>Push</a:t>
            </a:r>
            <a:endParaRPr>
              <a:solidFill>
                <a:srgbClr val="5D3658"/>
              </a:solidFill>
              <a:highlight>
                <a:srgbClr val="FF66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50" y="4225913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2"/>
          <p:cNvGrpSpPr/>
          <p:nvPr/>
        </p:nvGrpSpPr>
        <p:grpSpPr>
          <a:xfrm>
            <a:off x="402950" y="200588"/>
            <a:ext cx="2669475" cy="778200"/>
            <a:chOff x="4542425" y="675900"/>
            <a:chExt cx="2669475" cy="778200"/>
          </a:xfrm>
        </p:grpSpPr>
        <p:sp>
          <p:nvSpPr>
            <p:cNvPr id="253" name="Google Shape;253;p32"/>
            <p:cNvSpPr/>
            <p:nvPr/>
          </p:nvSpPr>
          <p:spPr>
            <a:xfrm>
              <a:off x="5037800" y="675900"/>
              <a:ext cx="21741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300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 sz="13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 sz="13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259" name="Google Shape;25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13" y="1858988"/>
            <a:ext cx="778200" cy="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13" y="3042446"/>
            <a:ext cx="778200" cy="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1013" y="5952200"/>
            <a:ext cx="2801173" cy="4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3978050" y="200600"/>
            <a:ext cx="30300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Quando você decidir publicar estes “pacotes” no repositório compartilhado use os comandos;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4118450" y="3707700"/>
            <a:ext cx="30300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Execute o comando </a:t>
            </a:r>
            <a:r>
              <a:rPr lang="pt-BR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 git push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, caso ocorra algum erro relacionado a falta do remote, use o </a:t>
            </a:r>
            <a:r>
              <a:rPr lang="pt-BR">
                <a:solidFill>
                  <a:srgbClr val="D5D3D5"/>
                </a:solidFill>
                <a:latin typeface="Inconsolata"/>
                <a:ea typeface="Inconsolata"/>
                <a:cs typeface="Inconsolata"/>
                <a:sym typeface="Inconsolata"/>
              </a:rPr>
              <a:t>git remote add</a:t>
            </a: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;</a:t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2627" y="1561875"/>
            <a:ext cx="5326141" cy="18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57200" y="195975"/>
            <a:ext cx="6459600" cy="4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Para não precisar digitar a senha a cada </a:t>
            </a:r>
            <a:r>
              <a:rPr b="0" i="1" lang="pt-BR"/>
              <a:t>push</a:t>
            </a:r>
            <a:r>
              <a:rPr b="0" lang="pt-BR"/>
              <a:t>: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Cache </a:t>
            </a:r>
            <a:r>
              <a:rPr b="0" lang="pt-BR"/>
              <a:t>(menos seguro)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u="sng">
                <a:solidFill>
                  <a:schemeClr val="hlink"/>
                </a:solidFill>
                <a:hlinkClick r:id="rId3"/>
              </a:rPr>
              <a:t>https://pt.stackoverflow.com/a/168974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SSH Keys</a:t>
            </a:r>
            <a:r>
              <a:rPr b="0" lang="pt-BR"/>
              <a:t> (mais seguro)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u="sng">
                <a:solidFill>
                  <a:schemeClr val="hlink"/>
                </a:solidFill>
                <a:hlinkClick r:id="rId4"/>
              </a:rPr>
              <a:t>https://www.atlassian.com/git/tutorials/git-ssh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72" y="1634325"/>
            <a:ext cx="6488401" cy="126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4275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78" name="Google Shape;278;p34"/>
          <p:cNvCxnSpPr>
            <a:stCxn id="279" idx="1"/>
            <a:endCxn id="280" idx="1"/>
          </p:cNvCxnSpPr>
          <p:nvPr/>
        </p:nvCxnSpPr>
        <p:spPr>
          <a:xfrm>
            <a:off x="5792825" y="700025"/>
            <a:ext cx="13200" cy="1658400"/>
          </a:xfrm>
          <a:prstGeom prst="curvedConnector3">
            <a:avLst>
              <a:gd fmla="val -1803977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34"/>
          <p:cNvCxnSpPr>
            <a:stCxn id="279" idx="1"/>
            <a:endCxn id="282" idx="1"/>
          </p:cNvCxnSpPr>
          <p:nvPr/>
        </p:nvCxnSpPr>
        <p:spPr>
          <a:xfrm flipH="1">
            <a:off x="5671025" y="700025"/>
            <a:ext cx="121800" cy="3994800"/>
          </a:xfrm>
          <a:prstGeom prst="curvedConnector3">
            <a:avLst>
              <a:gd fmla="val 295505" name="adj1"/>
            </a:avLst>
          </a:prstGeom>
          <a:noFill/>
          <a:ln cap="flat" cmpd="sng" w="38100">
            <a:solidFill>
              <a:srgbClr val="FD8B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34"/>
          <p:cNvSpPr txBox="1"/>
          <p:nvPr/>
        </p:nvSpPr>
        <p:spPr>
          <a:xfrm>
            <a:off x="5111413" y="1158575"/>
            <a:ext cx="717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83F04"/>
                </a:solidFill>
                <a:highlight>
                  <a:srgbClr val="FFF2CC"/>
                </a:highlight>
                <a:latin typeface="Fira Sans"/>
                <a:ea typeface="Fira Sans"/>
                <a:cs typeface="Fira Sans"/>
                <a:sym typeface="Fira Sans"/>
              </a:rPr>
              <a:t>Pull</a:t>
            </a:r>
            <a:endParaRPr>
              <a:solidFill>
                <a:srgbClr val="783F04"/>
              </a:solidFill>
              <a:highlight>
                <a:srgbClr val="FFF2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1013" y="5952200"/>
            <a:ext cx="2801173" cy="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5268" y="5469725"/>
            <a:ext cx="3209352" cy="20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588" y="1513081"/>
            <a:ext cx="3030149" cy="18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553300" y="90000"/>
            <a:ext cx="34023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D5D3D5"/>
                </a:solidFill>
                <a:latin typeface="Fira Sans"/>
                <a:ea typeface="Fira Sans"/>
                <a:cs typeface="Fira Sans"/>
                <a:sym typeface="Fira Sans"/>
              </a:rPr>
              <a:t>Quando outros desenvolvedores enviarem novas mudanças, use o pull para: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5D3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6">
            <a:alphaModFix/>
          </a:blip>
          <a:srcRect b="55519" l="0" r="14229" t="0"/>
          <a:stretch/>
        </p:blipFill>
        <p:spPr>
          <a:xfrm>
            <a:off x="496025" y="3477700"/>
            <a:ext cx="3353275" cy="8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/>
          <p:nvPr/>
        </p:nvSpPr>
        <p:spPr>
          <a:xfrm>
            <a:off x="6288200" y="4478925"/>
            <a:ext cx="2174100" cy="496200"/>
          </a:xfrm>
          <a:prstGeom prst="rect">
            <a:avLst/>
          </a:prstGeom>
          <a:solidFill>
            <a:srgbClr val="FDCC59"/>
          </a:solidFill>
          <a:ln cap="flat" cmpd="sng" w="9525">
            <a:solidFill>
              <a:srgbClr val="FD8B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Diretório de trabalho</a:t>
            </a:r>
            <a:endParaRPr b="1" sz="13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783F04"/>
                </a:solidFill>
                <a:latin typeface="Fira Sans"/>
                <a:ea typeface="Fira Sans"/>
                <a:cs typeface="Fira Sans"/>
                <a:sym typeface="Fira Sans"/>
              </a:rPr>
              <a:t>Arquivos não rastreados</a:t>
            </a:r>
            <a:endParaRPr sz="1300">
              <a:solidFill>
                <a:srgbClr val="783F0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6288500" y="2110325"/>
            <a:ext cx="2173800" cy="496200"/>
          </a:xfrm>
          <a:prstGeom prst="rect">
            <a:avLst/>
          </a:prstGeom>
          <a:solidFill>
            <a:srgbClr val="1290B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Origin</a:t>
            </a:r>
            <a:endParaRPr b="1" sz="13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30C7"/>
                </a:solidFill>
                <a:latin typeface="Fira Sans"/>
                <a:ea typeface="Fira Sans"/>
                <a:cs typeface="Fira Sans"/>
                <a:sym typeface="Fira Sans"/>
              </a:rPr>
              <a:t>Repositório Local</a:t>
            </a:r>
            <a:endParaRPr sz="1300">
              <a:solidFill>
                <a:srgbClr val="0030C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6288200" y="3161625"/>
            <a:ext cx="2174100" cy="705600"/>
          </a:xfrm>
          <a:prstGeom prst="rect">
            <a:avLst/>
          </a:prstGeom>
          <a:solidFill>
            <a:srgbClr val="8FC13E"/>
          </a:solidFill>
          <a:ln cap="flat" cmpd="sng" w="952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Staging area</a:t>
            </a:r>
            <a:endParaRPr b="1" sz="13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Organização para commit</a:t>
            </a:r>
            <a:endParaRPr sz="1300">
              <a:solidFill>
                <a:srgbClr val="274E1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92" name="Google Shape;292;p34"/>
          <p:cNvCxnSpPr>
            <a:stCxn id="289" idx="0"/>
            <a:endCxn id="291" idx="2"/>
          </p:cNvCxnSpPr>
          <p:nvPr/>
        </p:nvCxnSpPr>
        <p:spPr>
          <a:xfrm rot="-5400000">
            <a:off x="7069700" y="4172775"/>
            <a:ext cx="6117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4"/>
          <p:cNvCxnSpPr>
            <a:stCxn id="291" idx="0"/>
            <a:endCxn id="290" idx="2"/>
          </p:cNvCxnSpPr>
          <p:nvPr/>
        </p:nvCxnSpPr>
        <p:spPr>
          <a:xfrm rot="-5400000">
            <a:off x="7098050" y="2883825"/>
            <a:ext cx="555000" cy="600"/>
          </a:xfrm>
          <a:prstGeom prst="curvedConnector3">
            <a:avLst>
              <a:gd fmla="val 50009" name="adj1"/>
            </a:avLst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4"/>
          <p:cNvCxnSpPr>
            <a:stCxn id="290" idx="0"/>
            <a:endCxn id="295" idx="2"/>
          </p:cNvCxnSpPr>
          <p:nvPr/>
        </p:nvCxnSpPr>
        <p:spPr>
          <a:xfrm rot="-5400000">
            <a:off x="6865100" y="1599425"/>
            <a:ext cx="10212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4"/>
          <p:cNvSpPr txBox="1"/>
          <p:nvPr/>
        </p:nvSpPr>
        <p:spPr>
          <a:xfrm>
            <a:off x="6883125" y="2745000"/>
            <a:ext cx="976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73763"/>
                </a:solidFill>
                <a:highlight>
                  <a:srgbClr val="1290BF"/>
                </a:highlight>
                <a:latin typeface="Fira Sans"/>
                <a:ea typeface="Fira Sans"/>
                <a:cs typeface="Fira Sans"/>
                <a:sym typeface="Fira Sans"/>
              </a:rPr>
              <a:t>Commit</a:t>
            </a:r>
            <a:endParaRPr>
              <a:solidFill>
                <a:srgbClr val="073763"/>
              </a:solidFill>
              <a:highlight>
                <a:srgbClr val="1290B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7062200" y="4039275"/>
            <a:ext cx="71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9900"/>
                </a:solidFill>
                <a:highlight>
                  <a:srgbClr val="8FC13E"/>
                </a:highlight>
                <a:latin typeface="Fira Sans"/>
                <a:ea typeface="Fira Sans"/>
                <a:cs typeface="Fira Sans"/>
                <a:sym typeface="Fira Sans"/>
              </a:rPr>
              <a:t>Add</a:t>
            </a:r>
            <a:endParaRPr>
              <a:solidFill>
                <a:srgbClr val="009900"/>
              </a:solidFill>
              <a:highlight>
                <a:srgbClr val="8FC13E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6914175" y="1394175"/>
            <a:ext cx="976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D3658"/>
                </a:solidFill>
                <a:highlight>
                  <a:srgbClr val="FF66CC"/>
                </a:highlight>
                <a:latin typeface="Fira Sans"/>
                <a:ea typeface="Fira Sans"/>
                <a:cs typeface="Fira Sans"/>
                <a:sym typeface="Fira Sans"/>
              </a:rPr>
              <a:t>Push</a:t>
            </a:r>
            <a:endParaRPr>
              <a:solidFill>
                <a:srgbClr val="5D3658"/>
              </a:solidFill>
              <a:highlight>
                <a:srgbClr val="FF66C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1025" y="4336250"/>
            <a:ext cx="717000" cy="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4"/>
          <p:cNvGrpSpPr/>
          <p:nvPr/>
        </p:nvGrpSpPr>
        <p:grpSpPr>
          <a:xfrm>
            <a:off x="5792825" y="310925"/>
            <a:ext cx="2669475" cy="778200"/>
            <a:chOff x="4542425" y="675900"/>
            <a:chExt cx="2669475" cy="778200"/>
          </a:xfrm>
        </p:grpSpPr>
        <p:sp>
          <p:nvSpPr>
            <p:cNvPr id="295" name="Google Shape;295;p34"/>
            <p:cNvSpPr/>
            <p:nvPr/>
          </p:nvSpPr>
          <p:spPr>
            <a:xfrm>
              <a:off x="5037800" y="675900"/>
              <a:ext cx="2174100" cy="778200"/>
            </a:xfrm>
            <a:prstGeom prst="rect">
              <a:avLst/>
            </a:prstGeom>
            <a:solidFill>
              <a:srgbClr val="5D3658"/>
            </a:solidFill>
            <a:ln cap="flat" cmpd="sng" w="9525">
              <a:solidFill>
                <a:srgbClr val="FF66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300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Remote</a:t>
              </a:r>
              <a:endParaRPr b="1" sz="13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rgbClr val="FF66CC"/>
                  </a:solidFill>
                  <a:latin typeface="Fira Sans"/>
                  <a:ea typeface="Fira Sans"/>
                  <a:cs typeface="Fira Sans"/>
                  <a:sym typeface="Fira Sans"/>
                </a:rPr>
                <a:t>Repositório compartilhado do GitHub</a:t>
              </a:r>
              <a:endParaRPr sz="1300">
                <a:solidFill>
                  <a:srgbClr val="FF66C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279" name="Google Shape;279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42425" y="675900"/>
              <a:ext cx="7782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0" name="Google Shape;28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5988" y="1969325"/>
            <a:ext cx="778200" cy="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3088" y="3152783"/>
            <a:ext cx="778200" cy="7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6" name="Google Shape;306;p35"/>
          <p:cNvSpPr/>
          <p:nvPr/>
        </p:nvSpPr>
        <p:spPr>
          <a:xfrm>
            <a:off x="996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21286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32604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43922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5524050" y="2986325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311" name="Google Shape;311;p35"/>
          <p:cNvCxnSpPr>
            <a:stCxn id="306" idx="6"/>
            <a:endCxn id="307" idx="2"/>
          </p:cNvCxnSpPr>
          <p:nvPr/>
        </p:nvCxnSpPr>
        <p:spPr>
          <a:xfrm>
            <a:off x="15737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5"/>
          <p:cNvCxnSpPr>
            <a:stCxn id="307" idx="6"/>
            <a:endCxn id="308" idx="2"/>
          </p:cNvCxnSpPr>
          <p:nvPr/>
        </p:nvCxnSpPr>
        <p:spPr>
          <a:xfrm>
            <a:off x="27055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5"/>
          <p:cNvCxnSpPr>
            <a:stCxn id="308" idx="6"/>
            <a:endCxn id="309" idx="2"/>
          </p:cNvCxnSpPr>
          <p:nvPr/>
        </p:nvCxnSpPr>
        <p:spPr>
          <a:xfrm>
            <a:off x="38373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5"/>
          <p:cNvCxnSpPr>
            <a:stCxn id="309" idx="6"/>
            <a:endCxn id="310" idx="2"/>
          </p:cNvCxnSpPr>
          <p:nvPr/>
        </p:nvCxnSpPr>
        <p:spPr>
          <a:xfrm>
            <a:off x="49691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5"/>
          <p:cNvSpPr/>
          <p:nvPr/>
        </p:nvSpPr>
        <p:spPr>
          <a:xfrm>
            <a:off x="6655850" y="2986325"/>
            <a:ext cx="576900" cy="576900"/>
          </a:xfrm>
          <a:prstGeom prst="ellipse">
            <a:avLst/>
          </a:prstGeom>
          <a:solidFill>
            <a:srgbClr val="FF5050"/>
          </a:solidFill>
          <a:ln cap="flat" cmpd="sng" w="28575">
            <a:solidFill>
              <a:srgbClr val="DD4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316" name="Google Shape;316;p35"/>
          <p:cNvCxnSpPr>
            <a:stCxn id="310" idx="6"/>
            <a:endCxn id="315" idx="2"/>
          </p:cNvCxnSpPr>
          <p:nvPr/>
        </p:nvCxnSpPr>
        <p:spPr>
          <a:xfrm>
            <a:off x="6100950" y="3274775"/>
            <a:ext cx="555000" cy="0"/>
          </a:xfrm>
          <a:prstGeom prst="straightConnector1">
            <a:avLst/>
          </a:prstGeom>
          <a:noFill/>
          <a:ln cap="flat" cmpd="sng" w="28575">
            <a:solidFill>
              <a:srgbClr val="DD464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5"/>
          <p:cNvSpPr/>
          <p:nvPr/>
        </p:nvSpPr>
        <p:spPr>
          <a:xfrm>
            <a:off x="32926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4348275" y="1792750"/>
            <a:ext cx="576900" cy="576900"/>
          </a:xfrm>
          <a:prstGeom prst="ellipse">
            <a:avLst/>
          </a:prstGeom>
          <a:solidFill>
            <a:srgbClr val="8FC13E"/>
          </a:solidFill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35"/>
          <p:cNvCxnSpPr>
            <a:stCxn id="317" idx="6"/>
            <a:endCxn id="318" idx="2"/>
          </p:cNvCxnSpPr>
          <p:nvPr/>
        </p:nvCxnSpPr>
        <p:spPr>
          <a:xfrm>
            <a:off x="3869575" y="2081200"/>
            <a:ext cx="478800" cy="0"/>
          </a:xfrm>
          <a:prstGeom prst="straightConnector1">
            <a:avLst/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5"/>
          <p:cNvCxnSpPr>
            <a:stCxn id="307" idx="6"/>
            <a:endCxn id="317" idx="2"/>
          </p:cNvCxnSpPr>
          <p:nvPr/>
        </p:nvCxnSpPr>
        <p:spPr>
          <a:xfrm flipH="1" rot="10800000">
            <a:off x="2705550" y="2081075"/>
            <a:ext cx="587100" cy="1193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35"/>
          <p:cNvCxnSpPr>
            <a:stCxn id="318" idx="6"/>
            <a:endCxn id="310" idx="2"/>
          </p:cNvCxnSpPr>
          <p:nvPr/>
        </p:nvCxnSpPr>
        <p:spPr>
          <a:xfrm>
            <a:off x="4925175" y="2081200"/>
            <a:ext cx="598800" cy="1193700"/>
          </a:xfrm>
          <a:prstGeom prst="curvedConnector3">
            <a:avLst>
              <a:gd fmla="val 50006" name="adj1"/>
            </a:avLst>
          </a:prstGeom>
          <a:noFill/>
          <a:ln cap="flat" cmpd="sng" w="38100">
            <a:solidFill>
              <a:srgbClr val="00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35"/>
          <p:cNvSpPr txBox="1"/>
          <p:nvPr/>
        </p:nvSpPr>
        <p:spPr>
          <a:xfrm>
            <a:off x="3018875" y="1324075"/>
            <a:ext cx="26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CC00"/>
                </a:solidFill>
                <a:latin typeface="Fira Sans"/>
                <a:ea typeface="Fira Sans"/>
                <a:cs typeface="Fira Sans"/>
                <a:sym typeface="Fira Sans"/>
              </a:rPr>
              <a:t>funcionalidade-x</a:t>
            </a:r>
            <a:endParaRPr sz="2000">
              <a:solidFill>
                <a:srgbClr val="00CC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7329375" y="3023900"/>
            <a:ext cx="174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D464C"/>
                </a:solidFill>
                <a:latin typeface="Fira Sans"/>
                <a:ea typeface="Fira Sans"/>
                <a:cs typeface="Fira Sans"/>
                <a:sym typeface="Fira Sans"/>
              </a:rPr>
              <a:t>master</a:t>
            </a:r>
            <a:endParaRPr sz="2000">
              <a:solidFill>
                <a:srgbClr val="DD46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5" y="4448700"/>
            <a:ext cx="2633673" cy="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4089"/>
            <a:ext cx="2719450" cy="15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2525"/>
            <a:ext cx="3436852" cy="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3870" y="1490375"/>
            <a:ext cx="3725900" cy="1264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35"/>
          <p:cNvCxnSpPr>
            <a:stCxn id="325" idx="3"/>
          </p:cNvCxnSpPr>
          <p:nvPr/>
        </p:nvCxnSpPr>
        <p:spPr>
          <a:xfrm>
            <a:off x="2871850" y="1989551"/>
            <a:ext cx="162000" cy="555600"/>
          </a:xfrm>
          <a:prstGeom prst="straightConnector1">
            <a:avLst/>
          </a:prstGeom>
          <a:noFill/>
          <a:ln cap="flat" cmpd="sng" w="19050">
            <a:solidFill>
              <a:srgbClr val="1290B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35"/>
          <p:cNvCxnSpPr>
            <a:stCxn id="327" idx="1"/>
          </p:cNvCxnSpPr>
          <p:nvPr/>
        </p:nvCxnSpPr>
        <p:spPr>
          <a:xfrm flipH="1">
            <a:off x="5209170" y="2122700"/>
            <a:ext cx="194700" cy="386400"/>
          </a:xfrm>
          <a:prstGeom prst="straightConnector1">
            <a:avLst/>
          </a:prstGeom>
          <a:noFill/>
          <a:ln cap="flat" cmpd="sng" w="19050">
            <a:solidFill>
              <a:srgbClr val="1290B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5" name="Google Shape;335;p36"/>
          <p:cNvSpPr txBox="1"/>
          <p:nvPr>
            <p:ph type="title"/>
          </p:nvPr>
        </p:nvSpPr>
        <p:spPr>
          <a:xfrm>
            <a:off x="457200" y="739375"/>
            <a:ext cx="6488400" cy="11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Linha de comando vs </a:t>
            </a:r>
            <a:r>
              <a:rPr i="1" lang="pt-BR"/>
              <a:t>GUIs - minha opinião</a:t>
            </a:r>
            <a:endParaRPr i="1"/>
          </a:p>
        </p:txBody>
      </p:sp>
      <p:sp>
        <p:nvSpPr>
          <p:cNvPr id="336" name="Google Shape;336;p36"/>
          <p:cNvSpPr txBox="1"/>
          <p:nvPr>
            <p:ph idx="1" type="body"/>
          </p:nvPr>
        </p:nvSpPr>
        <p:spPr>
          <a:xfrm>
            <a:off x="457200" y="1901275"/>
            <a:ext cx="6257100" cy="31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>
                <a:solidFill>
                  <a:srgbClr val="FF9900"/>
                </a:solidFill>
              </a:rPr>
              <a:t>Entenda</a:t>
            </a:r>
            <a:r>
              <a:rPr b="0" lang="pt-BR"/>
              <a:t> os conceitos através da linha de comando - descubra o que ele pode fazer;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/>
              <a:t>Use as </a:t>
            </a:r>
            <a:r>
              <a:rPr b="0" i="1" lang="pt-BR">
                <a:solidFill>
                  <a:srgbClr val="FD8B19"/>
                </a:solidFill>
              </a:rPr>
              <a:t>GUIs</a:t>
            </a:r>
            <a:r>
              <a:rPr b="0" lang="pt-BR"/>
              <a:t> quando tiver </a:t>
            </a:r>
            <a:r>
              <a:rPr b="0" lang="pt-BR">
                <a:solidFill>
                  <a:srgbClr val="FD8B19"/>
                </a:solidFill>
              </a:rPr>
              <a:t>dificuldade</a:t>
            </a:r>
            <a:r>
              <a:rPr b="0" lang="pt-BR"/>
              <a:t>, mas tenha em mente que elas têm limitações;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>
                <a:solidFill>
                  <a:srgbClr val="D5D3D5"/>
                </a:solidFill>
              </a:rPr>
              <a:t>Então</a:t>
            </a:r>
            <a:r>
              <a:rPr b="0" lang="pt-BR">
                <a:solidFill>
                  <a:srgbClr val="FD8B19"/>
                </a:solidFill>
              </a:rPr>
              <a:t> escolha</a:t>
            </a:r>
            <a:r>
              <a:rPr b="0" lang="pt-BR"/>
              <a:t> entre o que for mais prático, fácil, rápido etc.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Em suma: </a:t>
            </a:r>
            <a:r>
              <a:rPr b="0" lang="pt-BR"/>
              <a:t>use a ferramenta certa para o trabalho certo.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457200" y="434575"/>
            <a:ext cx="6488400" cy="10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57200" y="1429650"/>
            <a:ext cx="4846200" cy="3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/>
              <a:t>Mostrar os principais tópicos que envolvem Git/GitHub de forma prática;</a:t>
            </a:r>
            <a:endParaRPr b="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/>
              <a:t>Motivar a </a:t>
            </a:r>
            <a:r>
              <a:rPr lang="pt-BR"/>
              <a:t>pesquisa</a:t>
            </a:r>
            <a:r>
              <a:rPr b="0" lang="pt-BR"/>
              <a:t> mais profunda sobre ferramentas e comandos;</a:t>
            </a:r>
            <a:endParaRPr b="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/>
              <a:t>Exemplificar os </a:t>
            </a:r>
            <a:r>
              <a:rPr lang="pt-BR"/>
              <a:t>benefícios</a:t>
            </a:r>
            <a:r>
              <a:rPr b="0" lang="pt-BR"/>
              <a:t> da ferramenta no dia a dia de um desenvolvedor;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pt-BR"/>
              <a:t>Expor minha visão sobre estas ferramentas.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Mão na massa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457200" y="434575"/>
            <a:ext cx="6488400" cy="10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pt-BR"/>
              <a:t>Instalar o Git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(ferramenta para linha de comando)</a:t>
            </a:r>
            <a:endParaRPr sz="240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457200" y="1627075"/>
            <a:ext cx="4383300" cy="31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Tutorial da A</a:t>
            </a:r>
            <a:r>
              <a:rPr lang="pt-BR" sz="1600"/>
              <a:t>tlassian: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600" u="sng">
                <a:solidFill>
                  <a:schemeClr val="hlink"/>
                </a:solidFill>
                <a:hlinkClick r:id="rId3"/>
              </a:rPr>
              <a:t>https://www.atlassian.com/br/git/tutorials/install-git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Mac e Linux: </a:t>
            </a:r>
            <a:r>
              <a:rPr b="0" lang="pt-BR" sz="1600"/>
              <a:t>linha de comando;</a:t>
            </a:r>
            <a:endParaRPr b="0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Windows: </a:t>
            </a:r>
            <a:r>
              <a:rPr b="0" lang="pt-BR" sz="1600"/>
              <a:t>arquivo instalável.</a:t>
            </a:r>
            <a:endParaRPr b="0" sz="16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150" y="1529063"/>
            <a:ext cx="3111852" cy="33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457200" y="434575"/>
            <a:ext cx="6488400" cy="9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Conta no GitHub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457200" y="1399200"/>
            <a:ext cx="41148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Acesse: </a:t>
            </a:r>
            <a:r>
              <a:rPr b="0" lang="pt-BR" u="sng">
                <a:solidFill>
                  <a:schemeClr val="hlink"/>
                </a:solidFill>
                <a:hlinkClick r:id="rId3"/>
              </a:rPr>
              <a:t>https://github.com/join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53" y="1934350"/>
            <a:ext cx="3504550" cy="301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 b="0" l="0" r="0" t="14199"/>
          <a:stretch/>
        </p:blipFill>
        <p:spPr>
          <a:xfrm>
            <a:off x="2876363" y="2788025"/>
            <a:ext cx="3030976" cy="2043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825" y="445812"/>
            <a:ext cx="3645175" cy="50043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457200" y="434575"/>
            <a:ext cx="6488400" cy="10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Associar Git e GitHub 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50" y="1667575"/>
            <a:ext cx="6745500" cy="16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457200" y="628100"/>
            <a:ext cx="4301700" cy="11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Instalar uma </a:t>
            </a:r>
            <a:r>
              <a:rPr i="1" lang="pt-BR"/>
              <a:t>GUI </a:t>
            </a:r>
            <a:r>
              <a:rPr lang="pt-BR"/>
              <a:t> e </a:t>
            </a:r>
            <a:r>
              <a:rPr lang="pt-BR"/>
              <a:t>extensões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457200" y="1792400"/>
            <a:ext cx="41148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pt-BR"/>
              <a:t>Existem muitas interfaces disponíveis:</a:t>
            </a:r>
            <a:endParaRPr b="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0" lang="pt-BR"/>
              <a:t>Veja: </a:t>
            </a:r>
            <a:r>
              <a:rPr b="0" lang="pt-BR" u="sng">
                <a:solidFill>
                  <a:schemeClr val="hlink"/>
                </a:solidFill>
                <a:hlinkClick r:id="rId3"/>
              </a:rPr>
              <a:t>https://git-scm.com/downloads/guis</a:t>
            </a:r>
            <a:r>
              <a:rPr b="0" lang="pt-BR"/>
              <a:t>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050" y="152400"/>
            <a:ext cx="360077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273850" y="2571750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5050"/>
                </a:solidFill>
              </a:rPr>
              <a:t>GitHub Desktop</a:t>
            </a:r>
            <a:endParaRPr b="1" sz="1500">
              <a:solidFill>
                <a:srgbClr val="FF50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u="sng">
                <a:solidFill>
                  <a:schemeClr val="hlink"/>
                </a:solidFill>
                <a:hlinkClick r:id="rId3"/>
              </a:rPr>
              <a:t>https://desktop.github.com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Só para windows;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/>
              <a:t>Desenvolvido pelo GitHub (é o cliente </a:t>
            </a:r>
            <a:r>
              <a:rPr lang="pt-BR" sz="1500">
                <a:solidFill>
                  <a:srgbClr val="FD8B19"/>
                </a:solidFill>
              </a:rPr>
              <a:t>oficial</a:t>
            </a:r>
            <a:r>
              <a:rPr lang="pt-BR" sz="1500"/>
              <a:t>).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7" name="Google Shape;117;p21"/>
          <p:cNvSpPr txBox="1"/>
          <p:nvPr>
            <p:ph idx="2" type="body"/>
          </p:nvPr>
        </p:nvSpPr>
        <p:spPr>
          <a:xfrm>
            <a:off x="3110950" y="2571750"/>
            <a:ext cx="28635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D464C"/>
                </a:solidFill>
              </a:rPr>
              <a:t>GitKraken</a:t>
            </a:r>
            <a:endParaRPr b="1" sz="1500">
              <a:solidFill>
                <a:srgbClr val="DD46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u="sng">
                <a:solidFill>
                  <a:schemeClr val="hlink"/>
                </a:solidFill>
                <a:hlinkClick r:id="rId4"/>
              </a:rPr>
              <a:t>https://www.gitkraken.com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Todas as plataformas;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Mais comum entre desenvolvedores </a:t>
            </a:r>
            <a:r>
              <a:rPr lang="pt-BR" sz="1500">
                <a:solidFill>
                  <a:srgbClr val="FD8B19"/>
                </a:solidFill>
              </a:rPr>
              <a:t>profissionais.</a:t>
            </a:r>
            <a:endParaRPr sz="1500">
              <a:solidFill>
                <a:srgbClr val="FD8B19"/>
              </a:solidFill>
            </a:endParaRPr>
          </a:p>
        </p:txBody>
      </p:sp>
      <p:sp>
        <p:nvSpPr>
          <p:cNvPr id="118" name="Google Shape;118;p21"/>
          <p:cNvSpPr txBox="1"/>
          <p:nvPr>
            <p:ph idx="3" type="body"/>
          </p:nvPr>
        </p:nvSpPr>
        <p:spPr>
          <a:xfrm>
            <a:off x="6286527" y="248352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5050"/>
                </a:solidFill>
              </a:rPr>
              <a:t>Ungit</a:t>
            </a:r>
            <a:endParaRPr b="1" sz="1500">
              <a:solidFill>
                <a:srgbClr val="FF50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u="sng">
                <a:solidFill>
                  <a:schemeClr val="hlink"/>
                </a:solidFill>
                <a:hlinkClick r:id="rId5"/>
              </a:rPr>
              <a:t>https://github.com/FredrikNoren/ungit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Roda no browser e no VSCode;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Foco em ser </a:t>
            </a:r>
            <a:r>
              <a:rPr lang="pt-BR" sz="1500">
                <a:solidFill>
                  <a:srgbClr val="FD8B19"/>
                </a:solidFill>
              </a:rPr>
              <a:t>amigável</a:t>
            </a:r>
            <a:r>
              <a:rPr lang="pt-BR" sz="1500"/>
              <a:t> ao usuário 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Operações com </a:t>
            </a:r>
            <a:r>
              <a:rPr i="1" lang="pt-BR" sz="1500"/>
              <a:t>drag &amp; drop.</a:t>
            </a:r>
            <a:endParaRPr i="1" sz="1500"/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38" y="403375"/>
            <a:ext cx="2829024" cy="19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7775" y="403377"/>
            <a:ext cx="3118172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8">
            <a:alphaModFix/>
          </a:blip>
          <a:srcRect b="0" l="0" r="27614" t="0"/>
          <a:stretch/>
        </p:blipFill>
        <p:spPr>
          <a:xfrm>
            <a:off x="6187975" y="403375"/>
            <a:ext cx="2829001" cy="194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la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674EA7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